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C70D-1AAF-42E0-AA20-CFFF975C4F18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D479-6784-4636-ABDF-6B9518AC5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73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C70D-1AAF-42E0-AA20-CFFF975C4F18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D479-6784-4636-ABDF-6B9518AC5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23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C70D-1AAF-42E0-AA20-CFFF975C4F18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D479-6784-4636-ABDF-6B9518AC5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13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C70D-1AAF-42E0-AA20-CFFF975C4F18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D479-6784-4636-ABDF-6B9518AC5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59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C70D-1AAF-42E0-AA20-CFFF975C4F18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D479-6784-4636-ABDF-6B9518AC5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43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C70D-1AAF-42E0-AA20-CFFF975C4F18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D479-6784-4636-ABDF-6B9518AC5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4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C70D-1AAF-42E0-AA20-CFFF975C4F18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D479-6784-4636-ABDF-6B9518AC5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4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C70D-1AAF-42E0-AA20-CFFF975C4F18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D479-6784-4636-ABDF-6B9518AC5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7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C70D-1AAF-42E0-AA20-CFFF975C4F18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D479-6784-4636-ABDF-6B9518AC5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44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C70D-1AAF-42E0-AA20-CFFF975C4F18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D479-6784-4636-ABDF-6B9518AC5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5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CC70D-1AAF-42E0-AA20-CFFF975C4F18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D479-6784-4636-ABDF-6B9518AC5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58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0000"/>
            </a:gs>
            <a:gs pos="100000">
              <a:srgbClr val="FFFF00"/>
            </a:gs>
            <a:gs pos="81000">
              <a:srgbClr val="FF0000">
                <a:lumMod val="98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CC70D-1AAF-42E0-AA20-CFFF975C4F18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D479-6784-4636-ABDF-6B9518AC5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73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676oqkMsujA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ernspass-fuer-kinder.de/themen-uebersicht/politik-und-geschichte/geschichte/deutsche-geschichte/inPage/374/film-ddr-2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jlbAUFvh04k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bmNR-AtnGQ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hyperlink" Target="https://www.youtube.com/watch?v=JR2NdyuGJI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://www.google.nl/url?sa=i&amp;rct=j&amp;q=&amp;esrc=s&amp;source=images&amp;cd=&amp;cad=rja&amp;uact=8&amp;ved=0ahUKEwi4pdzWnLPLAhVIAZoKHUdbDY0QjRwIBw&amp;url=http://www.spiegel.de/sport/fussball/wm-finale-deutschland-argentinien-erinnerungen-an-1990-a-980637.html&amp;bvm=bv.116274245,d.ZWU&amp;psig=AFQjCNEf9XNbsRV2pz9o7Q-8gcPgYfXWjA&amp;ust=1457599816133275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42854" y="227721"/>
            <a:ext cx="9144000" cy="1042867"/>
          </a:xfrm>
        </p:spPr>
        <p:txBody>
          <a:bodyPr>
            <a:normAutofit/>
          </a:bodyPr>
          <a:lstStyle/>
          <a:p>
            <a:r>
              <a:rPr lang="nl-NL" sz="6600" b="1" dirty="0">
                <a:effectLst>
                  <a:glow rad="3810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Z</a:t>
            </a:r>
            <a:r>
              <a:rPr lang="nl-NL" sz="6600" b="1" smtClean="0">
                <a:effectLst>
                  <a:glow rad="3810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wei </a:t>
            </a:r>
            <a:r>
              <a:rPr lang="nl-NL" sz="6600" b="1" dirty="0" smtClean="0">
                <a:effectLst>
                  <a:glow rad="3810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rgbClr val="FFFF00"/>
                  </a:outerShdw>
                </a:effectLst>
              </a:rPr>
              <a:t>Mal Deutschland</a:t>
            </a:r>
            <a:endParaRPr lang="nl-NL" sz="6600" b="1" dirty="0">
              <a:effectLst>
                <a:glow rad="3810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2854" y="5618943"/>
            <a:ext cx="9144000" cy="762572"/>
          </a:xfrm>
        </p:spPr>
        <p:txBody>
          <a:bodyPr>
            <a:normAutofit/>
          </a:bodyPr>
          <a:lstStyle/>
          <a:p>
            <a:r>
              <a:rPr lang="nl-NL" sz="4200" b="1" dirty="0" smtClean="0"/>
              <a:t>Die BRD </a:t>
            </a:r>
            <a:r>
              <a:rPr lang="nl-NL" sz="4200" b="1" dirty="0" err="1" smtClean="0"/>
              <a:t>und</a:t>
            </a:r>
            <a:r>
              <a:rPr lang="nl-NL" sz="4200" b="1" dirty="0" smtClean="0"/>
              <a:t> DDR 1949-1990</a:t>
            </a:r>
            <a:endParaRPr lang="nl-NL" sz="42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2" y="1686578"/>
            <a:ext cx="6538749" cy="33285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55" y="2255716"/>
            <a:ext cx="2446453" cy="14678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62" y="1328327"/>
            <a:ext cx="2515385" cy="15444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54" y="3448262"/>
            <a:ext cx="3421327" cy="20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248932"/>
            <a:ext cx="10515600" cy="766090"/>
          </a:xfrm>
        </p:spPr>
        <p:txBody>
          <a:bodyPr>
            <a:normAutofit/>
          </a:bodyPr>
          <a:lstStyle/>
          <a:p>
            <a:r>
              <a:rPr lang="nl-NL" sz="4800" b="1" dirty="0" smtClean="0"/>
              <a:t>Na het einde van de WO II</a:t>
            </a:r>
            <a:endParaRPr lang="nl-NL" sz="4800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10838" y="1107166"/>
            <a:ext cx="5157787" cy="581270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Duitsland in 1945</a:t>
            </a:r>
            <a:endParaRPr lang="nl-NL" sz="2800" dirty="0"/>
          </a:p>
        </p:txBody>
      </p:sp>
      <p:pic>
        <p:nvPicPr>
          <p:cNvPr id="7" name="Tijdelijke aanduiding voor inhoud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3" y="1662077"/>
            <a:ext cx="5858915" cy="453787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959487"/>
            <a:ext cx="5183188" cy="702591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Duitsland opgedeeld</a:t>
            </a:r>
            <a:endParaRPr lang="nl-NL" sz="2800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8163" y="1662078"/>
            <a:ext cx="6010439" cy="45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492436" y="6538822"/>
            <a:ext cx="2536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Deutsch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Unterstufe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Landeskunde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JG.03.16</a:t>
            </a:r>
            <a:endParaRPr lang="nl-N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8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704" y="135810"/>
            <a:ext cx="10515600" cy="766090"/>
          </a:xfrm>
        </p:spPr>
        <p:txBody>
          <a:bodyPr>
            <a:normAutofit/>
          </a:bodyPr>
          <a:lstStyle/>
          <a:p>
            <a:r>
              <a:rPr lang="nl-NL" sz="4800" b="1" dirty="0" smtClean="0"/>
              <a:t>Het nieuwe ‘Duitsland’ tot 1949</a:t>
            </a:r>
            <a:endParaRPr lang="nl-NL" sz="4800" b="1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6" y="901900"/>
            <a:ext cx="9181707" cy="5725611"/>
          </a:xfrm>
        </p:spPr>
      </p:pic>
      <p:sp>
        <p:nvSpPr>
          <p:cNvPr id="4" name="Tekstvak 3"/>
          <p:cNvSpPr txBox="1"/>
          <p:nvPr/>
        </p:nvSpPr>
        <p:spPr>
          <a:xfrm>
            <a:off x="9528366" y="6627168"/>
            <a:ext cx="2536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Deutsch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Unterstufe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Landeskunde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JG.03.16</a:t>
            </a:r>
            <a:endParaRPr lang="nl-N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Autofit/>
          </a:bodyPr>
          <a:lstStyle/>
          <a:p>
            <a:r>
              <a:rPr lang="nl-NL" b="1" dirty="0" err="1" smtClean="0">
                <a:latin typeface="+mn-lt"/>
              </a:rPr>
              <a:t>Aufgabe</a:t>
            </a:r>
            <a:r>
              <a:rPr lang="nl-NL" b="1" dirty="0" smtClean="0">
                <a:latin typeface="+mn-lt"/>
              </a:rPr>
              <a:t> 1</a:t>
            </a:r>
            <a:endParaRPr lang="nl-NL" b="1" dirty="0">
              <a:latin typeface="+mn-lt"/>
            </a:endParaRPr>
          </a:p>
        </p:txBody>
      </p:sp>
      <p:pic>
        <p:nvPicPr>
          <p:cNvPr id="5" name="Tijdelijke aanduiding voor inhoud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87" y="722312"/>
            <a:ext cx="7409467" cy="5363852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1112364"/>
            <a:ext cx="3932237" cy="3735682"/>
          </a:xfrm>
        </p:spPr>
        <p:txBody>
          <a:bodyPr>
            <a:normAutofit lnSpcReduction="10000"/>
          </a:bodyPr>
          <a:lstStyle/>
          <a:p>
            <a:r>
              <a:rPr lang="nl-NL" sz="2400" dirty="0" smtClean="0"/>
              <a:t>In het volgende filmpje hoor en zie je meer over de geschiedenis van de DDR. </a:t>
            </a:r>
          </a:p>
          <a:p>
            <a:endParaRPr lang="nl-NL" sz="2400" dirty="0" smtClean="0"/>
          </a:p>
          <a:p>
            <a:r>
              <a:rPr lang="nl-NL" sz="2600" dirty="0" smtClean="0"/>
              <a:t>In de opdracht zijn in zinnen uit het filmpje woorden weggelaten.</a:t>
            </a:r>
            <a:br>
              <a:rPr lang="nl-NL" sz="2600" dirty="0" smtClean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b="1" dirty="0" smtClean="0"/>
              <a:t>Vul de open plekken in de gatentekst in.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492436" y="6538822"/>
            <a:ext cx="2536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Deutsch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Unterstufe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Landeskunde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JG.03.16</a:t>
            </a:r>
            <a:endParaRPr lang="nl-N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767" y="438835"/>
            <a:ext cx="2253807" cy="968115"/>
          </a:xfrm>
        </p:spPr>
        <p:txBody>
          <a:bodyPr>
            <a:normAutofit/>
          </a:bodyPr>
          <a:lstStyle/>
          <a:p>
            <a:r>
              <a:rPr lang="nl-NL" b="1" dirty="0" err="1" smtClean="0">
                <a:latin typeface="+mn-lt"/>
              </a:rPr>
              <a:t>Aufgabe</a:t>
            </a:r>
            <a:r>
              <a:rPr lang="nl-NL" b="1" dirty="0" smtClean="0">
                <a:latin typeface="+mn-lt"/>
              </a:rPr>
              <a:t> 2</a:t>
            </a:r>
            <a:r>
              <a:rPr lang="nl-NL" sz="3600" dirty="0" smtClean="0">
                <a:latin typeface="+mn-lt"/>
              </a:rPr>
              <a:t/>
            </a:r>
            <a:br>
              <a:rPr lang="nl-NL" sz="3600" dirty="0" smtClean="0">
                <a:latin typeface="+mn-lt"/>
              </a:rPr>
            </a:br>
            <a:endParaRPr lang="nl-NL" sz="2000" dirty="0">
              <a:latin typeface="+mn-lt"/>
            </a:endParaRPr>
          </a:p>
        </p:txBody>
      </p:sp>
      <p:pic>
        <p:nvPicPr>
          <p:cNvPr id="5" name="Tijdelijke aanduiding voor inhoud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70" y="998788"/>
            <a:ext cx="7332899" cy="4772284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80767" y="1406949"/>
            <a:ext cx="4131003" cy="3484227"/>
          </a:xfrm>
        </p:spPr>
        <p:txBody>
          <a:bodyPr>
            <a:noAutofit/>
          </a:bodyPr>
          <a:lstStyle/>
          <a:p>
            <a:r>
              <a:rPr lang="nl-NL" sz="2400" b="1" dirty="0" smtClean="0"/>
              <a:t>Die </a:t>
            </a:r>
            <a:r>
              <a:rPr lang="nl-NL" sz="2400" b="1" dirty="0" err="1" smtClean="0"/>
              <a:t>innerdeutsche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Grenze</a:t>
            </a:r>
            <a:r>
              <a:rPr lang="nl-NL" sz="2400" b="1" dirty="0" smtClean="0"/>
              <a:t> &amp; Berliner </a:t>
            </a:r>
            <a:r>
              <a:rPr lang="nl-NL" sz="2400" b="1" dirty="0" err="1" smtClean="0"/>
              <a:t>Mauer</a:t>
            </a:r>
            <a:endParaRPr lang="nl-NL" sz="2400" b="1" dirty="0" smtClean="0"/>
          </a:p>
          <a:p>
            <a:r>
              <a:rPr lang="nl-NL" sz="2600" dirty="0" smtClean="0"/>
              <a:t>De grensovergang tussen de BRD en DDR waren meer dan alleen een muur in Berlijn.</a:t>
            </a:r>
          </a:p>
          <a:p>
            <a:r>
              <a:rPr lang="nl-NL" sz="2600" dirty="0" smtClean="0"/>
              <a:t>Hoe het er echt uitzag? </a:t>
            </a:r>
            <a:br>
              <a:rPr lang="nl-NL" sz="2600" dirty="0" smtClean="0"/>
            </a:br>
            <a:r>
              <a:rPr lang="nl-NL" sz="2600" b="1" dirty="0" smtClean="0"/>
              <a:t>Bekijk het filmpje en kies of de beweringen juist/</a:t>
            </a:r>
            <a:r>
              <a:rPr lang="nl-NL" sz="2600" b="1" dirty="0"/>
              <a:t>o</a:t>
            </a:r>
            <a:r>
              <a:rPr lang="nl-NL" sz="2600" b="1" dirty="0" smtClean="0"/>
              <a:t>njuist zijn</a:t>
            </a:r>
            <a:r>
              <a:rPr lang="nl-NL" sz="2600" dirty="0" smtClean="0"/>
              <a:t>…en huiver…</a:t>
            </a:r>
            <a:endParaRPr lang="nl-NL" sz="2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59" y="5021226"/>
            <a:ext cx="3032633" cy="81632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492436" y="6538822"/>
            <a:ext cx="2536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Deutsch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Unterstufe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Landeskunde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JG.03.16</a:t>
            </a:r>
            <a:endParaRPr lang="nl-N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054" y="318065"/>
            <a:ext cx="2253807" cy="968115"/>
          </a:xfrm>
        </p:spPr>
        <p:txBody>
          <a:bodyPr>
            <a:normAutofit/>
          </a:bodyPr>
          <a:lstStyle/>
          <a:p>
            <a:r>
              <a:rPr lang="nl-NL" b="1" dirty="0" err="1" smtClean="0">
                <a:latin typeface="+mn-lt"/>
              </a:rPr>
              <a:t>Aufgabe</a:t>
            </a:r>
            <a:r>
              <a:rPr lang="nl-NL" b="1" dirty="0" smtClean="0">
                <a:latin typeface="+mn-lt"/>
              </a:rPr>
              <a:t> 3</a:t>
            </a:r>
            <a:r>
              <a:rPr lang="nl-NL" sz="3600" dirty="0" smtClean="0">
                <a:latin typeface="+mn-lt"/>
              </a:rPr>
              <a:t/>
            </a:r>
            <a:br>
              <a:rPr lang="nl-NL" sz="3600" dirty="0" smtClean="0">
                <a:latin typeface="+mn-lt"/>
              </a:rPr>
            </a:br>
            <a:endParaRPr lang="nl-NL" sz="2000" dirty="0">
              <a:latin typeface="+mn-lt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63054" y="1177206"/>
            <a:ext cx="4131003" cy="3009774"/>
          </a:xfrm>
        </p:spPr>
        <p:txBody>
          <a:bodyPr>
            <a:noAutofit/>
          </a:bodyPr>
          <a:lstStyle/>
          <a:p>
            <a:r>
              <a:rPr lang="nl-NL" sz="2400" b="1" dirty="0" smtClean="0"/>
              <a:t>Die Wende </a:t>
            </a:r>
            <a:r>
              <a:rPr lang="nl-NL" sz="2400" b="1" dirty="0" err="1" smtClean="0"/>
              <a:t>und</a:t>
            </a:r>
            <a:r>
              <a:rPr lang="nl-NL" sz="2400" b="1" dirty="0" smtClean="0"/>
              <a:t> der </a:t>
            </a:r>
            <a:r>
              <a:rPr lang="nl-NL" sz="2400" b="1" dirty="0" err="1" smtClean="0"/>
              <a:t>Mauerfall</a:t>
            </a:r>
            <a:endParaRPr lang="nl-NL" sz="2400" b="1" dirty="0" smtClean="0"/>
          </a:p>
          <a:p>
            <a:r>
              <a:rPr lang="nl-NL" sz="2600" dirty="0" smtClean="0"/>
              <a:t>Bekijk het journaalfragment en </a:t>
            </a:r>
            <a:r>
              <a:rPr lang="nl-NL" sz="2600" b="1" dirty="0" smtClean="0"/>
              <a:t>maak in het Nederlands een samenvatting</a:t>
            </a:r>
            <a:r>
              <a:rPr lang="nl-NL" sz="2600" dirty="0" smtClean="0"/>
              <a:t>.</a:t>
            </a:r>
            <a:endParaRPr lang="nl-NL" sz="2600" dirty="0"/>
          </a:p>
        </p:txBody>
      </p:sp>
      <p:pic>
        <p:nvPicPr>
          <p:cNvPr id="7" name="Tijdelijke aanduiding voor inhoud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2" y="1286180"/>
            <a:ext cx="7282942" cy="4438590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46" y="3097893"/>
            <a:ext cx="3182137" cy="318213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492436" y="6538822"/>
            <a:ext cx="2536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Deutsch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Unterstufe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Landeskunde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JG.03.16</a:t>
            </a:r>
            <a:endParaRPr lang="nl-N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7" y="264684"/>
            <a:ext cx="5236235" cy="304786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91" y="3925019"/>
            <a:ext cx="5564038" cy="2650782"/>
          </a:xfrm>
          <a:prstGeom prst="rect">
            <a:avLst/>
          </a:prstGeom>
        </p:spPr>
      </p:pic>
      <p:pic>
        <p:nvPicPr>
          <p:cNvPr id="2050" name="Picture 2" descr="http://cdn1.spiegel.de/images/image-723808-galleryV9-ptft-72380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91" y="333695"/>
            <a:ext cx="5564038" cy="29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7" y="3925019"/>
            <a:ext cx="5236235" cy="265078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42272" y="3273466"/>
            <a:ext cx="399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492436" y="6538822"/>
            <a:ext cx="2536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Deutsch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Unterstufe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nl-NL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Landeskunde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JG.03.16</a:t>
            </a:r>
            <a:endParaRPr lang="nl-N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0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142</Words>
  <Application>Microsoft Office PowerPoint</Application>
  <PresentationFormat>Breedbeeld</PresentationFormat>
  <Paragraphs>24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Zwei Mal Deutschland</vt:lpstr>
      <vt:lpstr>Na het einde van de WO II</vt:lpstr>
      <vt:lpstr>Het nieuwe ‘Duitsland’ tot 1949</vt:lpstr>
      <vt:lpstr>Aufgabe 1</vt:lpstr>
      <vt:lpstr>Aufgabe 2 </vt:lpstr>
      <vt:lpstr>Aufgabe 3 </vt:lpstr>
      <vt:lpstr>PowerPoint-presentatie</vt:lpstr>
    </vt:vector>
  </TitlesOfParts>
  <Company>Stichting LVO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zwei Mal Deutschland</dc:title>
  <dc:creator>Jos Gulpen</dc:creator>
  <cp:lastModifiedBy>Jos Gulpen</cp:lastModifiedBy>
  <cp:revision>18</cp:revision>
  <dcterms:created xsi:type="dcterms:W3CDTF">2016-03-09T08:04:48Z</dcterms:created>
  <dcterms:modified xsi:type="dcterms:W3CDTF">2016-03-09T19:53:50Z</dcterms:modified>
</cp:coreProperties>
</file>